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harmonman" panose="020B0604020202090204" charset="-34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60" y="4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8f4c026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988f4c026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88f4c0260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88f4c0260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88f4c026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988f4c026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88f4c026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988f4c026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88f4c0260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988f4c0260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88f4c026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88f4c026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88f4c026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988f4c026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88f4c0260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988f4c026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88f4c026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988f4c026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8f4c026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988f4c026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8f4c026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988f4c026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8f4c0260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988f4c0260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88f4c0260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988f4c0260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88f4c026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988f4c026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88f4c026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88f4c026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 layout">
  <p:cSld name="1_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&amp; Contents Layout">
  <p:cSld name="4_Images &amp; Contents Layou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>
            <a:spLocks noGrp="1"/>
          </p:cNvSpPr>
          <p:nvPr>
            <p:ph type="pic" idx="2"/>
          </p:nvPr>
        </p:nvSpPr>
        <p:spPr>
          <a:xfrm>
            <a:off x="-4616" y="-10133"/>
            <a:ext cx="12196617" cy="35705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>
            <a:spLocks noGrp="1"/>
          </p:cNvSpPr>
          <p:nvPr>
            <p:ph type="pic" idx="3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 slide layout">
  <p:cSld name="7_Image slide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>
            <a:spLocks noGrp="1"/>
          </p:cNvSpPr>
          <p:nvPr>
            <p:ph type="pic" idx="2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/>
          <p:nvPr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S LAYOUT_23">
  <p:cSld name="IMAGE AND CONTENTS LAYOUT_2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7"/>
          <p:cNvSpPr>
            <a:spLocks noGrp="1"/>
          </p:cNvSpPr>
          <p:nvPr>
            <p:ph type="pic" idx="2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>
            <a:spLocks noGrp="1"/>
          </p:cNvSpPr>
          <p:nvPr>
            <p:ph type="pic" idx="3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>
            <a:spLocks noGrp="1"/>
          </p:cNvSpPr>
          <p:nvPr>
            <p:ph type="pic" idx="2"/>
          </p:nvPr>
        </p:nvSpPr>
        <p:spPr>
          <a:xfrm>
            <a:off x="-1" y="0"/>
            <a:ext cx="102032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Images &amp; Contents Layout">
  <p:cSld name="21_Images &amp; Contents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>
            <a:spLocks noGrp="1"/>
          </p:cNvSpPr>
          <p:nvPr>
            <p:ph type="pic" idx="2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>
            <a:spLocks noGrp="1"/>
          </p:cNvSpPr>
          <p:nvPr>
            <p:ph type="pic" idx="3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>
            <a:spLocks noGrp="1"/>
          </p:cNvSpPr>
          <p:nvPr>
            <p:ph type="pic" idx="4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>
            <a:spLocks noGrp="1"/>
          </p:cNvSpPr>
          <p:nvPr>
            <p:ph type="pic" idx="5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Images &amp; Contents">
  <p:cSld name="31_Images &amp;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0"/>
          <p:cNvSpPr>
            <a:spLocks noGrp="1"/>
          </p:cNvSpPr>
          <p:nvPr>
            <p:ph type="pic" idx="2"/>
          </p:nvPr>
        </p:nvSpPr>
        <p:spPr>
          <a:xfrm>
            <a:off x="9030709" y="1366318"/>
            <a:ext cx="1822409" cy="258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>
            <a:spLocks noGrp="1"/>
          </p:cNvSpPr>
          <p:nvPr>
            <p:ph type="pic" idx="3"/>
          </p:nvPr>
        </p:nvSpPr>
        <p:spPr>
          <a:xfrm>
            <a:off x="7118317" y="932349"/>
            <a:ext cx="2719605" cy="2144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0"/>
          <p:cNvSpPr>
            <a:spLocks noGrp="1"/>
          </p:cNvSpPr>
          <p:nvPr>
            <p:ph type="pic" idx="4"/>
          </p:nvPr>
        </p:nvSpPr>
        <p:spPr>
          <a:xfrm>
            <a:off x="8112013" y="4022252"/>
            <a:ext cx="2626805" cy="15701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>
            <a:spLocks noGrp="1"/>
          </p:cNvSpPr>
          <p:nvPr>
            <p:ph type="pic" idx="5"/>
          </p:nvPr>
        </p:nvSpPr>
        <p:spPr>
          <a:xfrm>
            <a:off x="6392163" y="3145586"/>
            <a:ext cx="2195336" cy="24468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Images &amp; Contents Layout">
  <p:cSld name="31_Images &amp; Contents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0" y="1894646"/>
            <a:ext cx="12191999" cy="306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1"/>
          <p:cNvSpPr>
            <a:spLocks noGrp="1"/>
          </p:cNvSpPr>
          <p:nvPr>
            <p:ph type="pic" idx="2"/>
          </p:nvPr>
        </p:nvSpPr>
        <p:spPr>
          <a:xfrm>
            <a:off x="472612" y="504855"/>
            <a:ext cx="6441943" cy="5959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/>
          <p:nvPr/>
        </p:nvSpPr>
        <p:spPr>
          <a:xfrm>
            <a:off x="2337312" y="3415880"/>
            <a:ext cx="46345" cy="46345"/>
          </a:xfrm>
          <a:custGeom>
            <a:avLst/>
            <a:gdLst/>
            <a:ahLst/>
            <a:cxnLst/>
            <a:rect l="l" t="t" r="r" b="b"/>
            <a:pathLst>
              <a:path w="19050" h="19050" extrusionOk="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 layout">
  <p:cSld name="1_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5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5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5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5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5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Break Slide layout">
  <p:cSld name="1_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genda slide layout">
  <p:cSld name="4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462336" y="315931"/>
            <a:ext cx="3113070" cy="6226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>
            <a:spLocks noGrp="1"/>
          </p:cNvSpPr>
          <p:nvPr>
            <p:ph type="pic" idx="2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00903"/>
            <a:ext cx="11600704" cy="114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 descr="E:\002-KIMS BUSINESS\007-02-MaxPPT-Contents\150902-com-Global-Laptop\mo900.png"/>
          <p:cNvPicPr preferRelativeResize="0"/>
          <p:nvPr/>
        </p:nvPicPr>
        <p:blipFill rotWithShape="1">
          <a:blip r:embed="rId3">
            <a:alphaModFix/>
          </a:blip>
          <a:srcRect l="18253"/>
          <a:stretch/>
        </p:blipFill>
        <p:spPr>
          <a:xfrm flipH="1">
            <a:off x="8509450" y="2348880"/>
            <a:ext cx="3683812" cy="45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>
            <a:spLocks noGrp="1"/>
          </p:cNvSpPr>
          <p:nvPr>
            <p:ph type="pic" idx="2"/>
          </p:nvPr>
        </p:nvSpPr>
        <p:spPr>
          <a:xfrm>
            <a:off x="8898129" y="2735416"/>
            <a:ext cx="1672517" cy="2613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/>
        </p:nvSpPr>
        <p:spPr>
          <a:xfrm>
            <a:off x="6761275" y="2029425"/>
            <a:ext cx="5096400" cy="3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 err="1">
                <a:solidFill>
                  <a:schemeClr val="lt1"/>
                </a:solidFill>
              </a:rPr>
              <a:t>ตัวกลางและอุปกรณ์สำหรับการสื่อสาร</a:t>
            </a:r>
            <a:endParaRPr sz="64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74" name="Google Shape;74;p27">
            <a:hlinkClick r:id="rId3"/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http://www.free-powerpoint-templates-design.com</a:t>
            </a: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ตัวกลางแบบไร้สาย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23525" y="2394375"/>
            <a:ext cx="73878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มีหลายชนิด</a:t>
            </a:r>
            <a:r>
              <a:rPr lang="en-US" sz="3800" dirty="0"/>
              <a:t> </a:t>
            </a:r>
            <a:r>
              <a:rPr lang="en-US" sz="3800" dirty="0" err="1"/>
              <a:t>เช่น</a:t>
            </a:r>
            <a:r>
              <a:rPr lang="en-US" sz="3800" dirty="0"/>
              <a:t> Bluetooth , VHF , UHF </a:t>
            </a:r>
            <a:r>
              <a:rPr lang="en-US" sz="3800" dirty="0" err="1"/>
              <a:t>มีความถี่แตกต่างกันไป</a:t>
            </a:r>
            <a:r>
              <a:rPr lang="en-US" sz="3800" dirty="0"/>
              <a:t> </a:t>
            </a:r>
            <a:r>
              <a:rPr lang="en-US" sz="3800" dirty="0" err="1"/>
              <a:t>ใช้ในการสื่อสารระยะใกล้</a:t>
            </a:r>
            <a:r>
              <a:rPr lang="en-US" sz="3800" dirty="0"/>
              <a:t> </a:t>
            </a:r>
            <a:r>
              <a:rPr lang="en-US" sz="3800" dirty="0" err="1"/>
              <a:t>มีความเร็วต่ำกว่า</a:t>
            </a:r>
            <a:r>
              <a:rPr lang="en-US" sz="3800" dirty="0"/>
              <a:t> 2 Mbps </a:t>
            </a:r>
            <a:r>
              <a:rPr lang="en-US" sz="3800" dirty="0" err="1"/>
              <a:t>ไม่จำเป็นต้องอยู่แนวเดียวกับจุดส่ง</a:t>
            </a:r>
            <a:r>
              <a:rPr lang="en-US" sz="3800" dirty="0"/>
              <a:t> </a:t>
            </a:r>
            <a:r>
              <a:rPr lang="en-US" sz="3800" dirty="0" err="1"/>
              <a:t>ผ่านวัตถุขวางกั้นได้</a:t>
            </a:r>
            <a:endParaRPr sz="3800" dirty="0"/>
          </a:p>
        </p:txBody>
      </p:sp>
      <p:sp>
        <p:nvSpPr>
          <p:cNvPr id="223" name="Google Shape;223;p36"/>
          <p:cNvSpPr txBox="1"/>
          <p:nvPr/>
        </p:nvSpPr>
        <p:spPr>
          <a:xfrm>
            <a:off x="0" y="1409175"/>
            <a:ext cx="7711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คลื่นวิทยุ</a:t>
            </a:r>
            <a:endParaRPr sz="5000" b="1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51430">
            <a:off x="19375" y="89741"/>
            <a:ext cx="2205375" cy="237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40886">
            <a:off x="10034837" y="2067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7481983" y="1630192"/>
            <a:ext cx="4054800" cy="4054800"/>
          </a:xfrm>
          <a:prstGeom prst="ellipse">
            <a:avLst/>
          </a:prstGeom>
          <a:solidFill>
            <a:srgbClr val="FEF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9649632" y="2630699"/>
            <a:ext cx="1622148" cy="2582345"/>
          </a:xfrm>
          <a:custGeom>
            <a:avLst/>
            <a:gdLst/>
            <a:ahLst/>
            <a:cxnLst/>
            <a:rect l="l" t="t" r="r" b="b"/>
            <a:pathLst>
              <a:path w="1136356" h="1808998" extrusionOk="0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7863801" y="2635550"/>
            <a:ext cx="1442717" cy="2572645"/>
          </a:xfrm>
          <a:custGeom>
            <a:avLst/>
            <a:gdLst/>
            <a:ahLst/>
            <a:cxnLst/>
            <a:rect l="l" t="t" r="r" b="b"/>
            <a:pathLst>
              <a:path w="1010660" h="1802203" extrusionOk="0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ตัวกลางแบบไร้สาย</a:t>
            </a:r>
            <a:r>
              <a:rPr lang="en-US" sz="5100" dirty="0">
                <a:solidFill>
                  <a:srgbClr val="836003"/>
                </a:solidFill>
              </a:rPr>
              <a:t> 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86550" y="2487425"/>
            <a:ext cx="60528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เป็นคลื่นที่มีความถี่สูงระดับ</a:t>
            </a:r>
            <a:r>
              <a:rPr lang="en-US" sz="3800" dirty="0"/>
              <a:t> </a:t>
            </a:r>
            <a:endParaRPr sz="3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GHz </a:t>
            </a:r>
            <a:r>
              <a:rPr lang="en-US" sz="3800" dirty="0" err="1"/>
              <a:t>เป็นคลื่นเส้นตรงในระดับสายตา</a:t>
            </a:r>
            <a:r>
              <a:rPr lang="en-US" sz="3800" dirty="0"/>
              <a:t> </a:t>
            </a:r>
            <a:r>
              <a:rPr lang="en-US" sz="3800" dirty="0" err="1"/>
              <a:t>ต้องมีจานรองรับสัญญาณ</a:t>
            </a:r>
            <a:r>
              <a:rPr lang="en-US" sz="3800" dirty="0"/>
              <a:t> </a:t>
            </a:r>
            <a:r>
              <a:rPr lang="en-US" sz="3800" dirty="0" err="1"/>
              <a:t>มีความเร็วสูง</a:t>
            </a:r>
            <a:r>
              <a:rPr lang="en-US" sz="3800" dirty="0"/>
              <a:t> </a:t>
            </a:r>
            <a:r>
              <a:rPr lang="en-US" sz="3800" dirty="0" err="1"/>
              <a:t>ติดตั้งง่าย</a:t>
            </a:r>
            <a:r>
              <a:rPr lang="en-US" sz="3800" dirty="0"/>
              <a:t> </a:t>
            </a:r>
            <a:r>
              <a:rPr lang="en-US" sz="3800" dirty="0" err="1"/>
              <a:t>สภาวะอากาศมีผลต่อสัญญาณ</a:t>
            </a:r>
            <a:endParaRPr sz="3800" dirty="0"/>
          </a:p>
        </p:txBody>
      </p:sp>
      <p:sp>
        <p:nvSpPr>
          <p:cNvPr id="235" name="Google Shape;235;p37"/>
          <p:cNvSpPr txBox="1"/>
          <p:nvPr/>
        </p:nvSpPr>
        <p:spPr>
          <a:xfrm>
            <a:off x="0" y="1409175"/>
            <a:ext cx="6139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คลื่นไมโครเวฟ</a:t>
            </a:r>
            <a:endParaRPr sz="5000" b="1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48950"/>
            <a:ext cx="6052799" cy="40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323525" y="2487425"/>
            <a:ext cx="70062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คือสถานีไมโครเวฟลอยฟ้า รับสัญญาณจากโลก ความเร็วในส่งข้อมูลค่อนข้างช้า (166-400 Kbps)</a:t>
            </a:r>
            <a:endParaRPr sz="3800"/>
          </a:p>
        </p:txBody>
      </p:sp>
      <p:sp>
        <p:nvSpPr>
          <p:cNvPr id="242" name="Google Shape;242;p38"/>
          <p:cNvSpPr txBox="1"/>
          <p:nvPr/>
        </p:nvSpPr>
        <p:spPr>
          <a:xfrm>
            <a:off x="0" y="1409175"/>
            <a:ext cx="7711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ดาวเทียม</a:t>
            </a:r>
            <a:endParaRPr sz="5000" b="1"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ตัวกลางแบบไร้สาย</a:t>
            </a:r>
            <a:r>
              <a:rPr lang="en-US" sz="5100" dirty="0">
                <a:solidFill>
                  <a:srgbClr val="836003"/>
                </a:solidFill>
              </a:rPr>
              <a:t> </a:t>
            </a:r>
            <a:endParaRPr sz="5100" dirty="0">
              <a:solidFill>
                <a:srgbClr val="836003"/>
              </a:solidFill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l="21047" r="28792"/>
          <a:stretch/>
        </p:blipFill>
        <p:spPr>
          <a:xfrm>
            <a:off x="7266275" y="1007600"/>
            <a:ext cx="4925725" cy="51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 rot="304165">
            <a:off x="10445640" y="1697338"/>
            <a:ext cx="1051843" cy="789610"/>
          </a:xfrm>
          <a:custGeom>
            <a:avLst/>
            <a:gdLst/>
            <a:ahLst/>
            <a:cxnLst/>
            <a:rect l="l" t="t" r="r" b="b"/>
            <a:pathLst>
              <a:path w="3379769" h="3383677" extrusionOk="0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9"/>
          <p:cNvSpPr/>
          <p:nvPr/>
        </p:nvSpPr>
        <p:spPr>
          <a:xfrm rot="1114684">
            <a:off x="10899691" y="2665493"/>
            <a:ext cx="888809" cy="824524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39"/>
          <p:cNvGrpSpPr/>
          <p:nvPr/>
        </p:nvGrpSpPr>
        <p:grpSpPr>
          <a:xfrm rot="-2091015">
            <a:off x="9289872" y="1235640"/>
            <a:ext cx="1178531" cy="987213"/>
            <a:chOff x="6873481" y="1878660"/>
            <a:chExt cx="1178600" cy="987271"/>
          </a:xfrm>
        </p:grpSpPr>
        <p:sp>
          <p:nvSpPr>
            <p:cNvPr id="252" name="Google Shape;252;p39"/>
            <p:cNvSpPr/>
            <p:nvPr/>
          </p:nvSpPr>
          <p:spPr>
            <a:xfrm rot="1798005">
              <a:off x="6936633" y="2105649"/>
              <a:ext cx="1052297" cy="533292"/>
            </a:xfrm>
            <a:custGeom>
              <a:avLst/>
              <a:gdLst/>
              <a:ahLst/>
              <a:cxnLst/>
              <a:rect l="l" t="t" r="r" b="b"/>
              <a:pathLst>
                <a:path w="1642560" h="1112415" extrusionOk="0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9"/>
            <p:cNvSpPr/>
            <p:nvPr/>
          </p:nvSpPr>
          <p:spPr>
            <a:xfrm rot="1804115">
              <a:off x="7415777" y="2668725"/>
              <a:ext cx="138313" cy="82794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 rot="1798898">
              <a:off x="7328069" y="2747447"/>
              <a:ext cx="99055" cy="5927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9"/>
            <p:cNvSpPr/>
            <p:nvPr/>
          </p:nvSpPr>
          <p:spPr>
            <a:xfrm rot="1793934">
              <a:off x="7223354" y="2780082"/>
              <a:ext cx="69212" cy="4152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39"/>
          <p:cNvSpPr/>
          <p:nvPr/>
        </p:nvSpPr>
        <p:spPr>
          <a:xfrm rot="-713319" flipH="1">
            <a:off x="7586316" y="2319611"/>
            <a:ext cx="981289" cy="688375"/>
          </a:xfrm>
          <a:custGeom>
            <a:avLst/>
            <a:gdLst/>
            <a:ahLst/>
            <a:cxnLst/>
            <a:rect l="l" t="t" r="r" b="b"/>
            <a:pathLst>
              <a:path w="3369265" h="3169133" extrusionOk="0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 rot="-1297998" flipH="1">
            <a:off x="7462482" y="3186662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 rot="-1297998" flipH="1">
            <a:off x="8327666" y="1534370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8518576" y="1648139"/>
            <a:ext cx="350551" cy="269270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7899656" y="2400454"/>
            <a:ext cx="356401" cy="307570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/>
          <p:nvPr/>
        </p:nvSpPr>
        <p:spPr>
          <a:xfrm rot="8100000">
            <a:off x="9762462" y="1605644"/>
            <a:ext cx="245887" cy="245887"/>
          </a:xfrm>
          <a:custGeom>
            <a:avLst/>
            <a:gdLst/>
            <a:ahLst/>
            <a:cxnLst/>
            <a:rect l="l" t="t" r="r" b="b"/>
            <a:pathLst>
              <a:path w="2483832" h="2483835" extrusionOk="0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7682054" y="3320192"/>
            <a:ext cx="301516" cy="304034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9"/>
          <p:cNvSpPr/>
          <p:nvPr/>
        </p:nvSpPr>
        <p:spPr>
          <a:xfrm rot="2700000">
            <a:off x="11291734" y="2706259"/>
            <a:ext cx="252550" cy="452775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10826653" y="1856729"/>
            <a:ext cx="340200" cy="31845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อุปกรณ์เชื่อมต่อ</a:t>
            </a:r>
            <a:r>
              <a:rPr lang="en-US" sz="5100" dirty="0">
                <a:solidFill>
                  <a:srgbClr val="836003"/>
                </a:solidFill>
              </a:rPr>
              <a:t> : Devices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323525" y="1216675"/>
            <a:ext cx="7006200" cy="5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โมเด็ม Modem</a:t>
            </a:r>
            <a:endParaRPr sz="3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Modulator ตัวแปลงสัญญาณดิจิตอลที่เป็นอนาล็อก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Demodulator ตัวแปลงสัญญาณอนาล็อกเป็นดิจิตอล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อุปกรณ์ที่ใช้เชื่อมต่อสื่อสารระหว่างคอมพิวเตอร์กับสายโทรศัพท์ มี 2 แบบคือ แบบภายนอก และ ภายใน</a:t>
            </a:r>
            <a:endParaRPr sz="380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769">
            <a:off x="9037706" y="3352406"/>
            <a:ext cx="1410838" cy="141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 rot="304165">
            <a:off x="10445640" y="1697338"/>
            <a:ext cx="1051843" cy="789610"/>
          </a:xfrm>
          <a:custGeom>
            <a:avLst/>
            <a:gdLst/>
            <a:ahLst/>
            <a:cxnLst/>
            <a:rect l="l" t="t" r="r" b="b"/>
            <a:pathLst>
              <a:path w="3379769" h="3383677" extrusionOk="0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0"/>
          <p:cNvSpPr/>
          <p:nvPr/>
        </p:nvSpPr>
        <p:spPr>
          <a:xfrm rot="1114684">
            <a:off x="10899691" y="2665493"/>
            <a:ext cx="888809" cy="824524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40"/>
          <p:cNvGrpSpPr/>
          <p:nvPr/>
        </p:nvGrpSpPr>
        <p:grpSpPr>
          <a:xfrm rot="-2091015">
            <a:off x="9289872" y="1235640"/>
            <a:ext cx="1178531" cy="987213"/>
            <a:chOff x="6873481" y="1878660"/>
            <a:chExt cx="1178600" cy="987271"/>
          </a:xfrm>
        </p:grpSpPr>
        <p:sp>
          <p:nvSpPr>
            <p:cNvPr id="275" name="Google Shape;275;p40"/>
            <p:cNvSpPr/>
            <p:nvPr/>
          </p:nvSpPr>
          <p:spPr>
            <a:xfrm rot="1798005">
              <a:off x="6936633" y="2105649"/>
              <a:ext cx="1052297" cy="533292"/>
            </a:xfrm>
            <a:custGeom>
              <a:avLst/>
              <a:gdLst/>
              <a:ahLst/>
              <a:cxnLst/>
              <a:rect l="l" t="t" r="r" b="b"/>
              <a:pathLst>
                <a:path w="1642560" h="1112415" extrusionOk="0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rot="1804115">
              <a:off x="7415777" y="2668725"/>
              <a:ext cx="138313" cy="82794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 rot="1798898">
              <a:off x="7328069" y="2747447"/>
              <a:ext cx="99055" cy="5927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 rot="1793934">
              <a:off x="7223354" y="2780082"/>
              <a:ext cx="69212" cy="4152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/>
          <p:nvPr/>
        </p:nvSpPr>
        <p:spPr>
          <a:xfrm rot="-713319" flipH="1">
            <a:off x="7606691" y="2549911"/>
            <a:ext cx="981289" cy="688375"/>
          </a:xfrm>
          <a:custGeom>
            <a:avLst/>
            <a:gdLst/>
            <a:ahLst/>
            <a:cxnLst/>
            <a:rect l="l" t="t" r="r" b="b"/>
            <a:pathLst>
              <a:path w="3369265" h="3169133" extrusionOk="0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 rot="-1297998" flipH="1">
            <a:off x="7482857" y="3416962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 rot="-1297998" flipH="1">
            <a:off x="8348041" y="1764670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8538951" y="1878439"/>
            <a:ext cx="350551" cy="269270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7920031" y="2630754"/>
            <a:ext cx="356401" cy="307570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/>
          <p:nvPr/>
        </p:nvSpPr>
        <p:spPr>
          <a:xfrm rot="8100000">
            <a:off x="9762462" y="1605644"/>
            <a:ext cx="245887" cy="245887"/>
          </a:xfrm>
          <a:custGeom>
            <a:avLst/>
            <a:gdLst/>
            <a:ahLst/>
            <a:cxnLst/>
            <a:rect l="l" t="t" r="r" b="b"/>
            <a:pathLst>
              <a:path w="2483832" h="2483835" extrusionOk="0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7702429" y="3550492"/>
            <a:ext cx="301516" cy="304034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0"/>
          <p:cNvSpPr/>
          <p:nvPr/>
        </p:nvSpPr>
        <p:spPr>
          <a:xfrm rot="2700000">
            <a:off x="11291734" y="2706259"/>
            <a:ext cx="252550" cy="452775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10826653" y="1856729"/>
            <a:ext cx="340200" cy="31845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0" y="339500"/>
            <a:ext cx="12192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ชนิดของการเชื่อมต่อ : Type of Connection</a:t>
            </a:r>
            <a:endParaRPr sz="5100">
              <a:solidFill>
                <a:srgbClr val="836003"/>
              </a:solidFill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343800" y="2405463"/>
            <a:ext cx="72021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ส่งสญญาณผ่านระบบโทรศัพท์พื้นฐาน โดยใช้ Modem เป็นตัวแปลงสัญญาณ ความเร็วต่ำระดับ 56 Kbps</a:t>
            </a:r>
            <a:endParaRPr sz="3800"/>
          </a:p>
        </p:txBody>
      </p:sp>
      <p:sp>
        <p:nvSpPr>
          <p:cNvPr id="290" name="Google Shape;290;p40"/>
          <p:cNvSpPr txBox="1"/>
          <p:nvPr/>
        </p:nvSpPr>
        <p:spPr>
          <a:xfrm>
            <a:off x="2444850" y="1480725"/>
            <a:ext cx="30000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</a:rPr>
              <a:t>Dial up </a:t>
            </a:r>
            <a:endParaRPr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 rot="304165">
            <a:off x="10445640" y="1697338"/>
            <a:ext cx="1051843" cy="789610"/>
          </a:xfrm>
          <a:custGeom>
            <a:avLst/>
            <a:gdLst/>
            <a:ahLst/>
            <a:cxnLst/>
            <a:rect l="l" t="t" r="r" b="b"/>
            <a:pathLst>
              <a:path w="3379769" h="3383677" extrusionOk="0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/>
          <p:nvPr/>
        </p:nvSpPr>
        <p:spPr>
          <a:xfrm rot="1114684">
            <a:off x="10899691" y="2665493"/>
            <a:ext cx="888809" cy="824524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41"/>
          <p:cNvGrpSpPr/>
          <p:nvPr/>
        </p:nvGrpSpPr>
        <p:grpSpPr>
          <a:xfrm rot="-2091015">
            <a:off x="9289872" y="1235640"/>
            <a:ext cx="1178531" cy="987213"/>
            <a:chOff x="6873481" y="1878660"/>
            <a:chExt cx="1178600" cy="987271"/>
          </a:xfrm>
        </p:grpSpPr>
        <p:sp>
          <p:nvSpPr>
            <p:cNvPr id="298" name="Google Shape;298;p41"/>
            <p:cNvSpPr/>
            <p:nvPr/>
          </p:nvSpPr>
          <p:spPr>
            <a:xfrm rot="1798005">
              <a:off x="6936633" y="2105649"/>
              <a:ext cx="1052297" cy="533292"/>
            </a:xfrm>
            <a:custGeom>
              <a:avLst/>
              <a:gdLst/>
              <a:ahLst/>
              <a:cxnLst/>
              <a:rect l="l" t="t" r="r" b="b"/>
              <a:pathLst>
                <a:path w="1642560" h="1112415" extrusionOk="0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 rot="1804115">
              <a:off x="7415777" y="2668725"/>
              <a:ext cx="138313" cy="82794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 rot="1798898">
              <a:off x="7328069" y="2747447"/>
              <a:ext cx="99055" cy="5927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 rot="1793934">
              <a:off x="7223354" y="2780082"/>
              <a:ext cx="69212" cy="4152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1"/>
          <p:cNvSpPr/>
          <p:nvPr/>
        </p:nvSpPr>
        <p:spPr>
          <a:xfrm rot="-713319" flipH="1">
            <a:off x="7606691" y="2549911"/>
            <a:ext cx="981289" cy="688375"/>
          </a:xfrm>
          <a:custGeom>
            <a:avLst/>
            <a:gdLst/>
            <a:ahLst/>
            <a:cxnLst/>
            <a:rect l="l" t="t" r="r" b="b"/>
            <a:pathLst>
              <a:path w="3369265" h="3169133" extrusionOk="0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 rot="-1297998" flipH="1">
            <a:off x="7482857" y="3416962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 rot="-1297998" flipH="1">
            <a:off x="8348041" y="1764670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8538951" y="1878439"/>
            <a:ext cx="350551" cy="269270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7920031" y="2630754"/>
            <a:ext cx="356401" cy="307570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1"/>
          <p:cNvSpPr/>
          <p:nvPr/>
        </p:nvSpPr>
        <p:spPr>
          <a:xfrm rot="8100000">
            <a:off x="9762462" y="1605644"/>
            <a:ext cx="245887" cy="245887"/>
          </a:xfrm>
          <a:custGeom>
            <a:avLst/>
            <a:gdLst/>
            <a:ahLst/>
            <a:cxnLst/>
            <a:rect l="l" t="t" r="r" b="b"/>
            <a:pathLst>
              <a:path w="2483832" h="2483835" extrusionOk="0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7702429" y="3550492"/>
            <a:ext cx="301516" cy="304034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/>
          <p:nvPr/>
        </p:nvSpPr>
        <p:spPr>
          <a:xfrm rot="2700000">
            <a:off x="11291734" y="2706259"/>
            <a:ext cx="252550" cy="452775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0826653" y="1856729"/>
            <a:ext cx="340200" cy="31845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1"/>
          </p:nvPr>
        </p:nvSpPr>
        <p:spPr>
          <a:xfrm>
            <a:off x="0" y="339500"/>
            <a:ext cx="12192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ชนิดของการเชื่อมต่อ : Type of Connection</a:t>
            </a:r>
            <a:endParaRPr sz="5100">
              <a:solidFill>
                <a:srgbClr val="836003"/>
              </a:solidFill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56700" y="1878450"/>
            <a:ext cx="76602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 err="1"/>
              <a:t>ผ่านสายโทรศัพทฺพื้นฐานและใช้</a:t>
            </a:r>
            <a:r>
              <a:rPr lang="en-US" sz="3800" b="1" dirty="0"/>
              <a:t> DSL modem </a:t>
            </a:r>
            <a:r>
              <a:rPr lang="en-US" sz="3800" b="1" dirty="0" err="1"/>
              <a:t>เป็นสัญญาณดิจิตอลความเร็วสูง</a:t>
            </a:r>
            <a:r>
              <a:rPr lang="en-US" sz="3800" b="1" dirty="0"/>
              <a:t> </a:t>
            </a:r>
            <a:r>
              <a:rPr lang="en-US" sz="3800" b="1" dirty="0" err="1"/>
              <a:t>เข้ารหัสในย่านความถี่สูงกว่าโทรศัพท์ทั่วไป</a:t>
            </a:r>
            <a:r>
              <a:rPr lang="en-US" sz="3800" b="1" dirty="0"/>
              <a:t> </a:t>
            </a:r>
            <a:r>
              <a:rPr lang="en-US" sz="3800" b="1" dirty="0" err="1"/>
              <a:t>ใช้กับอินเตอร์เน็ตและเครือข่ายระยะไกลทั่วไป</a:t>
            </a:r>
            <a:r>
              <a:rPr lang="en-US" sz="3800" b="1" dirty="0"/>
              <a:t> ความเร็วตั้งแต่256 Kbps – 2 Mbps</a:t>
            </a:r>
            <a:endParaRPr sz="3800" dirty="0"/>
          </a:p>
        </p:txBody>
      </p:sp>
      <p:sp>
        <p:nvSpPr>
          <p:cNvPr id="313" name="Google Shape;313;p41"/>
          <p:cNvSpPr txBox="1"/>
          <p:nvPr/>
        </p:nvSpPr>
        <p:spPr>
          <a:xfrm>
            <a:off x="111532" y="974997"/>
            <a:ext cx="9233235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DSL : (Digital Subscriber Line)</a:t>
            </a:r>
            <a:r>
              <a:rPr lang="th-TH" sz="4000" b="1" dirty="0">
                <a:solidFill>
                  <a:schemeClr val="dk1"/>
                </a:solidFill>
              </a:rPr>
              <a:t> </a:t>
            </a:r>
            <a:r>
              <a:rPr lang="en-US" sz="4000" b="1" dirty="0">
                <a:solidFill>
                  <a:schemeClr val="dk1"/>
                </a:solidFill>
              </a:rPr>
              <a:t>,</a:t>
            </a:r>
            <a:r>
              <a:rPr lang="en-US" sz="4000" b="1" dirty="0" err="1">
                <a:solidFill>
                  <a:schemeClr val="dk1"/>
                </a:solidFill>
              </a:rPr>
              <a:t>xDSL</a:t>
            </a:r>
            <a:r>
              <a:rPr lang="en-US" sz="4000" b="1" dirty="0">
                <a:solidFill>
                  <a:schemeClr val="dk1"/>
                </a:solidFill>
              </a:rPr>
              <a:t> </a:t>
            </a:r>
            <a:endParaRPr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 rot="304165">
            <a:off x="10445640" y="1697338"/>
            <a:ext cx="1051843" cy="789610"/>
          </a:xfrm>
          <a:custGeom>
            <a:avLst/>
            <a:gdLst/>
            <a:ahLst/>
            <a:cxnLst/>
            <a:rect l="l" t="t" r="r" b="b"/>
            <a:pathLst>
              <a:path w="3379769" h="3383677" extrusionOk="0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 rot="1114684">
            <a:off x="10899691" y="2665493"/>
            <a:ext cx="888809" cy="824524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2"/>
          <p:cNvGrpSpPr/>
          <p:nvPr/>
        </p:nvGrpSpPr>
        <p:grpSpPr>
          <a:xfrm rot="-2091015">
            <a:off x="9289872" y="1235640"/>
            <a:ext cx="1178531" cy="987213"/>
            <a:chOff x="6873481" y="1878660"/>
            <a:chExt cx="1178600" cy="987271"/>
          </a:xfrm>
        </p:grpSpPr>
        <p:sp>
          <p:nvSpPr>
            <p:cNvPr id="321" name="Google Shape;321;p42"/>
            <p:cNvSpPr/>
            <p:nvPr/>
          </p:nvSpPr>
          <p:spPr>
            <a:xfrm rot="1798005">
              <a:off x="6936633" y="2105649"/>
              <a:ext cx="1052297" cy="533292"/>
            </a:xfrm>
            <a:custGeom>
              <a:avLst/>
              <a:gdLst/>
              <a:ahLst/>
              <a:cxnLst/>
              <a:rect l="l" t="t" r="r" b="b"/>
              <a:pathLst>
                <a:path w="1642560" h="1112415" extrusionOk="0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 rot="1804115">
              <a:off x="7415777" y="2668725"/>
              <a:ext cx="138313" cy="82794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 rot="1798898">
              <a:off x="7328069" y="2747447"/>
              <a:ext cx="99055" cy="5927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 rot="1793934">
              <a:off x="7223354" y="2780082"/>
              <a:ext cx="69212" cy="41527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2"/>
          <p:cNvSpPr/>
          <p:nvPr/>
        </p:nvSpPr>
        <p:spPr>
          <a:xfrm rot="-713319" flipH="1">
            <a:off x="7606691" y="2549911"/>
            <a:ext cx="981289" cy="688375"/>
          </a:xfrm>
          <a:custGeom>
            <a:avLst/>
            <a:gdLst/>
            <a:ahLst/>
            <a:cxnLst/>
            <a:rect l="l" t="t" r="r" b="b"/>
            <a:pathLst>
              <a:path w="3369265" h="3169133" extrusionOk="0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2"/>
          <p:cNvSpPr/>
          <p:nvPr/>
        </p:nvSpPr>
        <p:spPr>
          <a:xfrm rot="-1297998" flipH="1">
            <a:off x="7482857" y="3416962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2"/>
          <p:cNvSpPr/>
          <p:nvPr/>
        </p:nvSpPr>
        <p:spPr>
          <a:xfrm rot="-1297998" flipH="1">
            <a:off x="8348041" y="1764670"/>
            <a:ext cx="888710" cy="82417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8538951" y="1878439"/>
            <a:ext cx="350551" cy="269270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7920031" y="2630754"/>
            <a:ext cx="356401" cy="307570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/>
          <p:nvPr/>
        </p:nvSpPr>
        <p:spPr>
          <a:xfrm rot="8100000">
            <a:off x="9762462" y="1605644"/>
            <a:ext cx="245887" cy="245887"/>
          </a:xfrm>
          <a:custGeom>
            <a:avLst/>
            <a:gdLst/>
            <a:ahLst/>
            <a:cxnLst/>
            <a:rect l="l" t="t" r="r" b="b"/>
            <a:pathLst>
              <a:path w="2483832" h="2483835" extrusionOk="0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7702429" y="3550492"/>
            <a:ext cx="301516" cy="304034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/>
          <p:nvPr/>
        </p:nvSpPr>
        <p:spPr>
          <a:xfrm rot="2700000">
            <a:off x="11291734" y="2706259"/>
            <a:ext cx="252550" cy="452775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10826653" y="1856729"/>
            <a:ext cx="340200" cy="31845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0" y="339500"/>
            <a:ext cx="12192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ชนิดของการเชื่อมต่อ</a:t>
            </a:r>
            <a:r>
              <a:rPr lang="en-US" sz="5100" dirty="0">
                <a:solidFill>
                  <a:srgbClr val="836003"/>
                </a:solidFill>
              </a:rPr>
              <a:t> : Type of Connection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343800" y="2405475"/>
            <a:ext cx="73587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 err="1"/>
              <a:t>เทคโนโลยีแบบดิจิตอลใช้งานกับอินเต</a:t>
            </a:r>
            <a:r>
              <a:rPr lang="th-TH" sz="3800" b="1" dirty="0"/>
              <a:t>อร์</a:t>
            </a:r>
            <a:r>
              <a:rPr lang="en-US" sz="3800" b="1" dirty="0" err="1"/>
              <a:t>เน็ตความเร็วสูงรับส่งข</a:t>
            </a:r>
            <a:r>
              <a:rPr lang="th-TH" sz="3800" b="1" dirty="0"/>
              <a:t>้</a:t>
            </a:r>
            <a:r>
              <a:rPr lang="en-US" sz="3800" b="1" dirty="0" err="1"/>
              <a:t>อมูลได้หลายแบบไม่รบกวนกัน</a:t>
            </a:r>
            <a:r>
              <a:rPr lang="en-US" sz="3800" b="1" dirty="0"/>
              <a:t> </a:t>
            </a:r>
            <a:r>
              <a:rPr lang="en-US" sz="3800" b="1" dirty="0" err="1"/>
              <a:t>สามารถใช้งานโทรศัพท์ได้ขณะใช้งานอินเตอร์เน็ต</a:t>
            </a:r>
            <a:endParaRPr sz="3800" dirty="0"/>
          </a:p>
        </p:txBody>
      </p:sp>
      <p:sp>
        <p:nvSpPr>
          <p:cNvPr id="336" name="Google Shape;336;p42"/>
          <p:cNvSpPr txBox="1"/>
          <p:nvPr/>
        </p:nvSpPr>
        <p:spPr>
          <a:xfrm>
            <a:off x="-108524" y="1088816"/>
            <a:ext cx="9190656" cy="158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ISDN</a:t>
            </a:r>
            <a:r>
              <a:rPr lang="th-TH" sz="4000" b="1" dirty="0">
                <a:solidFill>
                  <a:schemeClr val="dk1"/>
                </a:solidFill>
              </a:rPr>
              <a:t> </a:t>
            </a:r>
            <a:r>
              <a:rPr lang="en-US" sz="4000" b="1" dirty="0">
                <a:solidFill>
                  <a:schemeClr val="dk1"/>
                </a:solidFill>
              </a:rPr>
              <a:t>: integrated services </a:t>
            </a:r>
            <a:endParaRPr lang="th-TH" sz="40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digital network</a:t>
            </a:r>
            <a:endParaRPr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3"/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342" name="Google Shape;342;p43"/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/>
              <a:ahLst/>
              <a:cxnLst/>
              <a:rect l="l" t="t" r="r" b="b"/>
              <a:pathLst>
                <a:path w="1005941" h="467879" extrusionOk="0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/>
              <a:ahLst/>
              <a:cxnLst/>
              <a:rect l="l" t="t" r="r" b="b"/>
              <a:pathLst>
                <a:path w="444485" h="584849" extrusionOk="0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/>
              <a:ahLst/>
              <a:cxnLst/>
              <a:rect l="l" t="t" r="r" b="b"/>
              <a:pathLst>
                <a:path w="1777943" h="1567397" extrusionOk="0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/>
              <a:ahLst/>
              <a:cxnLst/>
              <a:rect l="l" t="t" r="r" b="b"/>
              <a:pathLst>
                <a:path w="1427033" h="4304494" extrusionOk="0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/>
              <a:ahLst/>
              <a:cxnLst/>
              <a:rect l="l" t="t" r="r" b="b"/>
              <a:pathLst>
                <a:path w="1029335" h="538061" extrusionOk="0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/>
              <a:ahLst/>
              <a:cxnLst/>
              <a:rect l="l" t="t" r="r" b="b"/>
              <a:pathLst>
                <a:path w="772001" h="655031" extrusionOk="0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/>
              <a:ahLst/>
              <a:cxnLst/>
              <a:rect l="l" t="t" r="r" b="b"/>
              <a:pathLst>
                <a:path w="491273" h="584849" extrusionOk="0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3"/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/>
              <a:ahLst/>
              <a:cxnLst/>
              <a:rect l="l" t="t" r="r" b="b"/>
              <a:pathLst>
                <a:path w="1914616" h="1929923" extrusionOk="0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43"/>
            <p:cNvGrpSpPr/>
            <p:nvPr/>
          </p:nvGrpSpPr>
          <p:grpSpPr>
            <a:xfrm>
              <a:off x="1314163" y="2864343"/>
              <a:ext cx="1013391" cy="285088"/>
              <a:chOff x="8963351" y="2835327"/>
              <a:chExt cx="1121835" cy="315595"/>
            </a:xfrm>
          </p:grpSpPr>
          <p:sp>
            <p:nvSpPr>
              <p:cNvPr id="351" name="Google Shape;351;p43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/>
                <a:ahLst/>
                <a:cxnLst/>
                <a:rect l="l" t="t" r="r" b="b"/>
                <a:pathLst>
                  <a:path w="93575" h="163757" extrusionOk="0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/>
                <a:ahLst/>
                <a:cxnLst/>
                <a:rect l="l" t="t" r="r" b="b"/>
                <a:pathLst>
                  <a:path w="444485" h="257333" extrusionOk="0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57333" h="187151" extrusionOk="0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80727" h="187151" extrusionOk="0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40363" h="187151" extrusionOk="0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63757" h="187151" extrusionOk="0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7" name="Google Shape;357;p43"/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/>
              <a:ahLst/>
              <a:cxnLst/>
              <a:rect l="l" t="t" r="r" b="b"/>
              <a:pathLst>
                <a:path w="217666" h="1291202" extrusionOk="0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/>
              <a:ahLst/>
              <a:cxnLst/>
              <a:rect l="l" t="t" r="r" b="b"/>
              <a:pathLst>
                <a:path w="1967442" h="1883145" extrusionOk="0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/>
              <a:ahLst/>
              <a:cxnLst/>
              <a:rect l="l" t="t" r="r" b="b"/>
              <a:pathLst>
                <a:path w="1684367" h="1263275" extrusionOk="0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3"/>
          <p:cNvSpPr txBox="1">
            <a:spLocks noGrp="1"/>
          </p:cNvSpPr>
          <p:nvPr>
            <p:ph type="body" idx="1"/>
          </p:nvPr>
        </p:nvSpPr>
        <p:spPr>
          <a:xfrm>
            <a:off x="3324500" y="129150"/>
            <a:ext cx="8867400" cy="1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ชนิดของการเชื่อมต่อ </a:t>
            </a:r>
            <a:endParaRPr sz="5100">
              <a:solidFill>
                <a:srgbClr val="83600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 Type of Connection</a:t>
            </a:r>
            <a:endParaRPr sz="5100">
              <a:solidFill>
                <a:srgbClr val="836003"/>
              </a:solidFill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3324500" y="1789250"/>
            <a:ext cx="30000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</a:rPr>
              <a:t>Cabel</a:t>
            </a:r>
            <a:endParaRPr sz="5000"/>
          </a:p>
        </p:txBody>
      </p:sp>
      <p:sp>
        <p:nvSpPr>
          <p:cNvPr id="362" name="Google Shape;362;p43"/>
          <p:cNvSpPr txBox="1"/>
          <p:nvPr/>
        </p:nvSpPr>
        <p:spPr>
          <a:xfrm>
            <a:off x="4303250" y="2742075"/>
            <a:ext cx="73587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นิยมใช้ร่วมกับระบบเคเบิ้ลทีวี โดยใช้โมเด็มต่อ ความเร็วประมาณ 10 Mbps ค่าใช้จ่ายไม่แพง ใช้งานง่าย</a:t>
            </a:r>
            <a:endParaRPr sz="3800"/>
          </a:p>
        </p:txBody>
      </p:sp>
      <p:grpSp>
        <p:nvGrpSpPr>
          <p:cNvPr id="363" name="Google Shape;363;p43"/>
          <p:cNvGrpSpPr/>
          <p:nvPr/>
        </p:nvGrpSpPr>
        <p:grpSpPr>
          <a:xfrm flipH="1">
            <a:off x="10004236" y="4827432"/>
            <a:ext cx="2118406" cy="1943770"/>
            <a:chOff x="837241" y="2338238"/>
            <a:chExt cx="4338328" cy="3980688"/>
          </a:xfrm>
        </p:grpSpPr>
        <p:sp>
          <p:nvSpPr>
            <p:cNvPr id="364" name="Google Shape;364;p43"/>
            <p:cNvSpPr/>
            <p:nvPr/>
          </p:nvSpPr>
          <p:spPr>
            <a:xfrm>
              <a:off x="837241" y="2338238"/>
              <a:ext cx="4338328" cy="3980688"/>
            </a:xfrm>
            <a:custGeom>
              <a:avLst/>
              <a:gdLst/>
              <a:ahLst/>
              <a:cxnLst/>
              <a:rect l="l" t="t" r="r" b="b"/>
              <a:pathLst>
                <a:path w="2657475" h="2438400" extrusionOk="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>
              <a:gsLst>
                <a:gs pos="0">
                  <a:srgbClr val="F8BA16">
                    <a:alpha val="69803"/>
                  </a:srgbClr>
                </a:gs>
                <a:gs pos="100000">
                  <a:srgbClr val="454545">
                    <a:alpha val="69803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964804" y="4244480"/>
              <a:ext cx="31099" cy="31099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2588649" y="2367347"/>
              <a:ext cx="932974" cy="870776"/>
            </a:xfrm>
            <a:custGeom>
              <a:avLst/>
              <a:gdLst/>
              <a:ahLst/>
              <a:cxnLst/>
              <a:rect l="l" t="t" r="r" b="b"/>
              <a:pathLst>
                <a:path w="571500" h="533400" extrusionOk="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2582521" y="3220640"/>
              <a:ext cx="202144" cy="653082"/>
            </a:xfrm>
            <a:custGeom>
              <a:avLst/>
              <a:gdLst/>
              <a:ahLst/>
              <a:cxnLst/>
              <a:rect l="l" t="t" r="r" b="b"/>
              <a:pathLst>
                <a:path w="123825" h="400050" extrusionOk="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2580960" y="4446546"/>
              <a:ext cx="964073" cy="1834848"/>
            </a:xfrm>
            <a:custGeom>
              <a:avLst/>
              <a:gdLst/>
              <a:ahLst/>
              <a:cxnLst/>
              <a:rect l="l" t="t" r="r" b="b"/>
              <a:pathLst>
                <a:path w="590550" h="1123950" extrusionOk="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3563507" y="3778501"/>
              <a:ext cx="497586" cy="684181"/>
            </a:xfrm>
            <a:custGeom>
              <a:avLst/>
              <a:gdLst/>
              <a:ahLst/>
              <a:cxnLst/>
              <a:rect l="l" t="t" r="r" b="b"/>
              <a:pathLst>
                <a:path w="304800" h="419100" extrusionOk="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4"/>
          <p:cNvGrpSpPr/>
          <p:nvPr/>
        </p:nvGrpSpPr>
        <p:grpSpPr>
          <a:xfrm>
            <a:off x="760475" y="361876"/>
            <a:ext cx="2562551" cy="6495485"/>
            <a:chOff x="896897" y="372794"/>
            <a:chExt cx="2424362" cy="6145208"/>
          </a:xfrm>
        </p:grpSpPr>
        <p:sp>
          <p:nvSpPr>
            <p:cNvPr id="375" name="Google Shape;375;p44"/>
            <p:cNvSpPr/>
            <p:nvPr/>
          </p:nvSpPr>
          <p:spPr>
            <a:xfrm>
              <a:off x="1884251" y="5904482"/>
              <a:ext cx="907862" cy="422261"/>
            </a:xfrm>
            <a:custGeom>
              <a:avLst/>
              <a:gdLst/>
              <a:ahLst/>
              <a:cxnLst/>
              <a:rect l="l" t="t" r="r" b="b"/>
              <a:pathLst>
                <a:path w="1005941" h="467879" extrusionOk="0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403251" y="5981252"/>
              <a:ext cx="401148" cy="527826"/>
            </a:xfrm>
            <a:custGeom>
              <a:avLst/>
              <a:gdLst/>
              <a:ahLst/>
              <a:cxnLst/>
              <a:rect l="l" t="t" r="r" b="b"/>
              <a:pathLst>
                <a:path w="444485" h="584849" extrusionOk="0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896897" y="1140047"/>
              <a:ext cx="1604594" cy="1414576"/>
            </a:xfrm>
            <a:custGeom>
              <a:avLst/>
              <a:gdLst/>
              <a:ahLst/>
              <a:cxnLst/>
              <a:rect l="l" t="t" r="r" b="b"/>
              <a:pathLst>
                <a:path w="1777943" h="1567397" extrusionOk="0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235707" y="2205536"/>
              <a:ext cx="1287897" cy="3884806"/>
            </a:xfrm>
            <a:custGeom>
              <a:avLst/>
              <a:gdLst/>
              <a:ahLst/>
              <a:cxnLst/>
              <a:rect l="l" t="t" r="r" b="b"/>
              <a:pathLst>
                <a:path w="1427033" h="4304494" extrusionOk="0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1870706" y="5880287"/>
              <a:ext cx="928975" cy="485600"/>
            </a:xfrm>
            <a:custGeom>
              <a:avLst/>
              <a:gdLst/>
              <a:ahLst/>
              <a:cxnLst/>
              <a:rect l="l" t="t" r="r" b="b"/>
              <a:pathLst>
                <a:path w="1029335" h="538061" extrusionOk="0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518804" y="372794"/>
              <a:ext cx="696731" cy="591165"/>
            </a:xfrm>
            <a:custGeom>
              <a:avLst/>
              <a:gdLst/>
              <a:ahLst/>
              <a:cxnLst/>
              <a:rect l="l" t="t" r="r" b="b"/>
              <a:pathLst>
                <a:path w="772001" h="655031" extrusionOk="0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1389934" y="5990176"/>
              <a:ext cx="443374" cy="527826"/>
            </a:xfrm>
            <a:custGeom>
              <a:avLst/>
              <a:gdLst/>
              <a:ahLst/>
              <a:cxnLst/>
              <a:rect l="l" t="t" r="r" b="b"/>
              <a:pathLst>
                <a:path w="491273" h="584849" extrusionOk="0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/>
              <a:ahLst/>
              <a:cxnLst/>
              <a:rect l="l" t="t" r="r" b="b"/>
              <a:pathLst>
                <a:path w="1914616" h="1929923" extrusionOk="0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" name="Google Shape;383;p44"/>
            <p:cNvGrpSpPr/>
            <p:nvPr/>
          </p:nvGrpSpPr>
          <p:grpSpPr>
            <a:xfrm>
              <a:off x="1313864" y="2864244"/>
              <a:ext cx="1013353" cy="285076"/>
              <a:chOff x="8963351" y="2835327"/>
              <a:chExt cx="1121834" cy="315594"/>
            </a:xfrm>
          </p:grpSpPr>
          <p:sp>
            <p:nvSpPr>
              <p:cNvPr id="384" name="Google Shape;384;p44"/>
              <p:cNvSpPr/>
              <p:nvPr/>
            </p:nvSpPr>
            <p:spPr>
              <a:xfrm>
                <a:off x="9991610" y="2901191"/>
                <a:ext cx="93575" cy="163757"/>
              </a:xfrm>
              <a:custGeom>
                <a:avLst/>
                <a:gdLst/>
                <a:ahLst/>
                <a:cxnLst/>
                <a:rect l="l" t="t" r="r" b="b"/>
                <a:pathLst>
                  <a:path w="93575" h="163757" extrusionOk="0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9071658" y="2854204"/>
                <a:ext cx="444485" cy="257333"/>
              </a:xfrm>
              <a:custGeom>
                <a:avLst/>
                <a:gdLst/>
                <a:ahLst/>
                <a:cxnLst/>
                <a:rect l="l" t="t" r="r" b="b"/>
                <a:pathLst>
                  <a:path w="444485" h="257333" extrusionOk="0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9480134" y="2950191"/>
                <a:ext cx="257333" cy="187151"/>
              </a:xfrm>
              <a:custGeom>
                <a:avLst/>
                <a:gdLst/>
                <a:ahLst/>
                <a:cxnLst/>
                <a:rect l="l" t="t" r="r" b="b"/>
                <a:pathLst>
                  <a:path w="257333" h="187151" extrusionOk="0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9682317" y="2963770"/>
                <a:ext cx="280727" cy="187151"/>
              </a:xfrm>
              <a:custGeom>
                <a:avLst/>
                <a:gdLst/>
                <a:ahLst/>
                <a:cxnLst/>
                <a:rect l="l" t="t" r="r" b="b"/>
                <a:pathLst>
                  <a:path w="280727" h="187151" extrusionOk="0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8963351" y="2835327"/>
                <a:ext cx="140363" cy="187151"/>
              </a:xfrm>
              <a:custGeom>
                <a:avLst/>
                <a:gdLst/>
                <a:ahLst/>
                <a:cxnLst/>
                <a:rect l="l" t="t" r="r" b="b"/>
                <a:pathLst>
                  <a:path w="140363" h="187151" extrusionOk="0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9892135" y="2926594"/>
                <a:ext cx="163757" cy="187151"/>
              </a:xfrm>
              <a:custGeom>
                <a:avLst/>
                <a:gdLst/>
                <a:ahLst/>
                <a:cxnLst/>
                <a:rect l="l" t="t" r="r" b="b"/>
                <a:pathLst>
                  <a:path w="163757" h="187151" extrusionOk="0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44"/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/>
              <a:ahLst/>
              <a:cxnLst/>
              <a:rect l="l" t="t" r="r" b="b"/>
              <a:pathLst>
                <a:path w="217666" h="1291202" extrusionOk="0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/>
              <a:ahLst/>
              <a:cxnLst/>
              <a:rect l="l" t="t" r="r" b="b"/>
              <a:pathLst>
                <a:path w="1967442" h="1883145" extrusionOk="0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1801118" y="1230989"/>
              <a:ext cx="1520141" cy="1140106"/>
            </a:xfrm>
            <a:custGeom>
              <a:avLst/>
              <a:gdLst/>
              <a:ahLst/>
              <a:cxnLst/>
              <a:rect l="l" t="t" r="r" b="b"/>
              <a:pathLst>
                <a:path w="1684367" h="1263275" extrusionOk="0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324500" y="129150"/>
            <a:ext cx="8867400" cy="1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ชนิดของการเชื่อมต่อ </a:t>
            </a:r>
            <a:endParaRPr sz="5100">
              <a:solidFill>
                <a:srgbClr val="83600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 Type of Connection</a:t>
            </a:r>
            <a:endParaRPr sz="5100">
              <a:solidFill>
                <a:srgbClr val="836003"/>
              </a:solidFill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3324500" y="1789250"/>
            <a:ext cx="30000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</a:rPr>
              <a:t>Cellular</a:t>
            </a:r>
            <a:endParaRPr sz="5000"/>
          </a:p>
        </p:txBody>
      </p:sp>
      <p:sp>
        <p:nvSpPr>
          <p:cNvPr id="395" name="Google Shape;395;p44"/>
          <p:cNvSpPr txBox="1"/>
          <p:nvPr/>
        </p:nvSpPr>
        <p:spPr>
          <a:xfrm>
            <a:off x="4303250" y="2742075"/>
            <a:ext cx="73587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ติดต่อผ่านเครือข่ายโทรศัพท์มือถือ ใช้ Cellular Modem ที่มีในเครื่องติดต่อ ความเร็วต่ำกว่าโทรศัพท์พื้นฐานครึ่งหนึ่ง ระบบ 3G พัฒนาขึ้นใหม่ ความเร็วสูงขึ้น</a:t>
            </a:r>
            <a:endParaRPr sz="3800"/>
          </a:p>
        </p:txBody>
      </p:sp>
      <p:grpSp>
        <p:nvGrpSpPr>
          <p:cNvPr id="396" name="Google Shape;396;p44"/>
          <p:cNvGrpSpPr/>
          <p:nvPr/>
        </p:nvGrpSpPr>
        <p:grpSpPr>
          <a:xfrm rot="-1154274">
            <a:off x="11287742" y="5562807"/>
            <a:ext cx="913925" cy="1465092"/>
            <a:chOff x="8125134" y="1155791"/>
            <a:chExt cx="808404" cy="1295933"/>
          </a:xfrm>
        </p:grpSpPr>
        <p:grpSp>
          <p:nvGrpSpPr>
            <p:cNvPr id="397" name="Google Shape;397;p44"/>
            <p:cNvGrpSpPr/>
            <p:nvPr/>
          </p:nvGrpSpPr>
          <p:grpSpPr>
            <a:xfrm>
              <a:off x="8224050" y="1155791"/>
              <a:ext cx="520397" cy="828805"/>
              <a:chOff x="6867874" y="3721883"/>
              <a:chExt cx="1093501" cy="1741553"/>
            </a:xfrm>
          </p:grpSpPr>
          <p:sp>
            <p:nvSpPr>
              <p:cNvPr id="398" name="Google Shape;398;p44"/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 extrusionOk="0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>
                <a:off x="7309131" y="3809649"/>
                <a:ext cx="210900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" name="Google Shape;400;p44"/>
            <p:cNvSpPr/>
            <p:nvPr/>
          </p:nvSpPr>
          <p:spPr>
            <a:xfrm>
              <a:off x="8125134" y="1340038"/>
              <a:ext cx="808404" cy="1111686"/>
            </a:xfrm>
            <a:custGeom>
              <a:avLst/>
              <a:gdLst/>
              <a:ahLst/>
              <a:cxnLst/>
              <a:rect l="l" t="t" r="r" b="b"/>
              <a:pathLst>
                <a:path w="1518129" h="2087673" extrusionOk="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/>
        </p:nvSpPr>
        <p:spPr>
          <a:xfrm>
            <a:off x="0" y="4904188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28"/>
          <p:cNvGrpSpPr/>
          <p:nvPr/>
        </p:nvGrpSpPr>
        <p:grpSpPr>
          <a:xfrm>
            <a:off x="6888864" y="2857630"/>
            <a:ext cx="4777211" cy="1475605"/>
            <a:chOff x="6800944" y="2857630"/>
            <a:chExt cx="4777211" cy="1475605"/>
          </a:xfrm>
        </p:grpSpPr>
        <p:sp>
          <p:nvSpPr>
            <p:cNvPr id="80" name="Google Shape;80;p28"/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chemeClr val="accent1"/>
                  </a:solidFill>
                  <a:latin typeface="Charmonman"/>
                  <a:ea typeface="Charmonman"/>
                  <a:cs typeface="Charmonman"/>
                  <a:sym typeface="Charmonman"/>
                </a:rPr>
                <a:t>นายสัมพันธ์     สุริยา</a:t>
              </a:r>
              <a:endParaRPr sz="4800" b="1">
                <a:solidFill>
                  <a:schemeClr val="lt1"/>
                </a:solidFill>
                <a:latin typeface="Charmonman"/>
                <a:ea typeface="Charmonman"/>
                <a:cs typeface="Charmonman"/>
                <a:sym typeface="Charmonman"/>
              </a:endParaRPr>
            </a:p>
          </p:txBody>
        </p:sp>
        <p:sp>
          <p:nvSpPr>
            <p:cNvPr id="81" name="Google Shape;81;p28"/>
            <p:cNvSpPr txBox="1"/>
            <p:nvPr/>
          </p:nvSpPr>
          <p:spPr>
            <a:xfrm>
              <a:off x="6800955" y="3620735"/>
              <a:ext cx="4777200" cy="71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7">
                <a:solidFill>
                  <a:schemeClr val="lt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7">
                <a:solidFill>
                  <a:schemeClr val="lt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7">
                  <a:solidFill>
                    <a:schemeClr val="lt1"/>
                  </a:solidFill>
                </a:rPr>
                <a:t>รหัสนิสิต 6108111007</a:t>
              </a:r>
              <a:endParaRPr sz="1150">
                <a:solidFill>
                  <a:srgbClr val="1C1E21"/>
                </a:solidFill>
                <a:highlight>
                  <a:srgbClr val="FFFFFF"/>
                </a:highlight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7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29"/>
          <p:cNvGrpSpPr/>
          <p:nvPr/>
        </p:nvGrpSpPr>
        <p:grpSpPr>
          <a:xfrm>
            <a:off x="668085" y="2077401"/>
            <a:ext cx="4699556" cy="3688698"/>
            <a:chOff x="668085" y="2077401"/>
            <a:chExt cx="4699556" cy="3688698"/>
          </a:xfrm>
        </p:grpSpPr>
        <p:sp>
          <p:nvSpPr>
            <p:cNvPr id="87" name="Google Shape;87;p29"/>
            <p:cNvSpPr/>
            <p:nvPr/>
          </p:nvSpPr>
          <p:spPr>
            <a:xfrm>
              <a:off x="1359982" y="2656301"/>
              <a:ext cx="2594253" cy="1799963"/>
            </a:xfrm>
            <a:custGeom>
              <a:avLst/>
              <a:gdLst/>
              <a:ahLst/>
              <a:cxnLst/>
              <a:rect l="l" t="t" r="r" b="b"/>
              <a:pathLst>
                <a:path w="3857625" h="2676525" extrusionOk="0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88;p29"/>
            <p:cNvGrpSpPr/>
            <p:nvPr/>
          </p:nvGrpSpPr>
          <p:grpSpPr>
            <a:xfrm>
              <a:off x="2043274" y="2974816"/>
              <a:ext cx="1275852" cy="1121771"/>
              <a:chOff x="3984056" y="4061300"/>
              <a:chExt cx="2122528" cy="1866197"/>
            </a:xfrm>
          </p:grpSpPr>
          <p:grpSp>
            <p:nvGrpSpPr>
              <p:cNvPr id="89" name="Google Shape;89;p29"/>
              <p:cNvGrpSpPr/>
              <p:nvPr/>
            </p:nvGrpSpPr>
            <p:grpSpPr>
              <a:xfrm>
                <a:off x="3984056" y="5359140"/>
                <a:ext cx="2049277" cy="568357"/>
                <a:chOff x="3622676" y="3492499"/>
                <a:chExt cx="2575763" cy="714375"/>
              </a:xfrm>
            </p:grpSpPr>
            <p:sp>
              <p:nvSpPr>
                <p:cNvPr id="90" name="Google Shape;90;p29"/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763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311" algn="b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9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" name="Google Shape;92;p29"/>
              <p:cNvGrpSpPr/>
              <p:nvPr/>
            </p:nvGrpSpPr>
            <p:grpSpPr>
              <a:xfrm>
                <a:off x="4035367" y="5083537"/>
                <a:ext cx="2071217" cy="442055"/>
                <a:chOff x="3644106" y="3130550"/>
                <a:chExt cx="2603340" cy="555625"/>
              </a:xfrm>
            </p:grpSpPr>
            <p:sp>
              <p:nvSpPr>
                <p:cNvPr id="93" name="Google Shape;93;p29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9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" name="Google Shape;95;p29"/>
              <p:cNvGrpSpPr/>
              <p:nvPr/>
            </p:nvGrpSpPr>
            <p:grpSpPr>
              <a:xfrm flipH="1">
                <a:off x="4155476" y="4711564"/>
                <a:ext cx="1753438" cy="486418"/>
                <a:chOff x="3622676" y="3492499"/>
                <a:chExt cx="2575177" cy="714375"/>
              </a:xfrm>
            </p:grpSpPr>
            <p:sp>
              <p:nvSpPr>
                <p:cNvPr id="96" name="Google Shape;96;p29"/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177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9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" name="Google Shape;98;p29"/>
              <p:cNvGrpSpPr/>
              <p:nvPr/>
            </p:nvGrpSpPr>
            <p:grpSpPr>
              <a:xfrm>
                <a:off x="4203817" y="4329839"/>
                <a:ext cx="1681422" cy="465772"/>
                <a:chOff x="3622676" y="3492499"/>
                <a:chExt cx="2578868" cy="714375"/>
              </a:xfrm>
            </p:grpSpPr>
            <p:sp>
              <p:nvSpPr>
                <p:cNvPr id="99" name="Google Shape;99;p29"/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868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9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" name="Google Shape;101;p29"/>
              <p:cNvGrpSpPr/>
              <p:nvPr/>
            </p:nvGrpSpPr>
            <p:grpSpPr>
              <a:xfrm>
                <a:off x="4117694" y="4061300"/>
                <a:ext cx="1832491" cy="391104"/>
                <a:chOff x="3644106" y="3130550"/>
                <a:chExt cx="2603340" cy="555625"/>
              </a:xfrm>
            </p:grpSpPr>
            <p:sp>
              <p:nvSpPr>
                <p:cNvPr id="102" name="Google Shape;102;p29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9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4" name="Google Shape;104;p29"/>
            <p:cNvSpPr/>
            <p:nvPr/>
          </p:nvSpPr>
          <p:spPr>
            <a:xfrm>
              <a:off x="668085" y="4549042"/>
              <a:ext cx="3952232" cy="1217057"/>
            </a:xfrm>
            <a:custGeom>
              <a:avLst/>
              <a:gdLst/>
              <a:ahLst/>
              <a:cxnLst/>
              <a:rect l="l" t="t" r="r" b="b"/>
              <a:pathLst>
                <a:path w="5876925" h="1809750" extrusionOk="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/>
              <a:ahLst/>
              <a:cxnLst/>
              <a:rect l="l" t="t" r="r" b="b"/>
              <a:pathLst>
                <a:path w="2652368" h="333742" extrusionOk="0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354140" y="5141372"/>
              <a:ext cx="621340" cy="153733"/>
            </a:xfrm>
            <a:custGeom>
              <a:avLst/>
              <a:gdLst/>
              <a:ahLst/>
              <a:cxnLst/>
              <a:rect l="l" t="t" r="r" b="b"/>
              <a:pathLst>
                <a:path w="923925" h="228600" extrusionOk="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709333" y="2077401"/>
              <a:ext cx="2658308" cy="2754392"/>
            </a:xfrm>
            <a:custGeom>
              <a:avLst/>
              <a:gdLst/>
              <a:ahLst/>
              <a:cxnLst/>
              <a:rect l="l" t="t" r="r" b="b"/>
              <a:pathLst>
                <a:path w="3952875" h="4095750" extrusionOk="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/>
              <a:ahLst/>
              <a:cxnLst/>
              <a:rect l="l" t="t" r="r" b="b"/>
              <a:pathLst>
                <a:path w="439253" h="1392068" extrusionOk="0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ตัวกลางในการสื่อสารข้อมูล: Media</a:t>
            </a:r>
            <a:endParaRPr sz="5100">
              <a:solidFill>
                <a:srgbClr val="836003"/>
              </a:solidFill>
            </a:endParaRPr>
          </a:p>
        </p:txBody>
      </p:sp>
      <p:grpSp>
        <p:nvGrpSpPr>
          <p:cNvPr id="110" name="Google Shape;110;p29"/>
          <p:cNvGrpSpPr/>
          <p:nvPr/>
        </p:nvGrpSpPr>
        <p:grpSpPr>
          <a:xfrm>
            <a:off x="6096000" y="2427187"/>
            <a:ext cx="4165355" cy="2003631"/>
            <a:chOff x="5177744" y="4873885"/>
            <a:chExt cx="2399813" cy="1465285"/>
          </a:xfrm>
        </p:grpSpPr>
        <p:sp>
          <p:nvSpPr>
            <p:cNvPr id="111" name="Google Shape;111;p29"/>
            <p:cNvSpPr txBox="1"/>
            <p:nvPr/>
          </p:nvSpPr>
          <p:spPr>
            <a:xfrm>
              <a:off x="5177744" y="5323370"/>
              <a:ext cx="23997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/>
                <a:t>ช่องทางที่ใช้เป็น</a:t>
              </a:r>
              <a:endParaRPr sz="38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/>
                <a:t>ทางเดินข้อมูล</a:t>
              </a:r>
              <a:endParaRPr sz="3800"/>
            </a:p>
          </p:txBody>
        </p:sp>
        <p:sp>
          <p:nvSpPr>
            <p:cNvPr id="112" name="Google Shape;112;p29"/>
            <p:cNvSpPr txBox="1"/>
            <p:nvPr/>
          </p:nvSpPr>
          <p:spPr>
            <a:xfrm>
              <a:off x="5196757" y="4873885"/>
              <a:ext cx="23808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/>
                <a:t>Media </a:t>
              </a:r>
              <a:endParaRPr sz="40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ตัวกลางในการสื่อสารข้อมูล: Media</a:t>
            </a:r>
            <a:endParaRPr sz="5100">
              <a:solidFill>
                <a:srgbClr val="836003"/>
              </a:solidFill>
            </a:endParaRPr>
          </a:p>
        </p:txBody>
      </p:sp>
      <p:sp>
        <p:nvSpPr>
          <p:cNvPr id="118" name="Google Shape;118;p30"/>
          <p:cNvSpPr txBox="1"/>
          <p:nvPr/>
        </p:nvSpPr>
        <p:spPr>
          <a:xfrm>
            <a:off x="5438375" y="1860400"/>
            <a:ext cx="62013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ตัวกลางที่ใช้ส่งผ่านข้อมูล</a:t>
            </a:r>
            <a:endParaRPr sz="4000" b="1"/>
          </a:p>
        </p:txBody>
      </p:sp>
      <p:sp>
        <p:nvSpPr>
          <p:cNvPr id="119" name="Google Shape;119;p30"/>
          <p:cNvSpPr txBox="1"/>
          <p:nvPr/>
        </p:nvSpPr>
        <p:spPr>
          <a:xfrm>
            <a:off x="5189525" y="2544800"/>
            <a:ext cx="6707100" cy="1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1. </a:t>
            </a:r>
            <a:r>
              <a:rPr lang="th-TH" sz="3800" dirty="0"/>
              <a:t>ใช้</a:t>
            </a:r>
            <a:r>
              <a:rPr lang="en-US" sz="3800" dirty="0" err="1"/>
              <a:t>สาย</a:t>
            </a:r>
            <a:r>
              <a:rPr lang="en-US" sz="3800" dirty="0"/>
              <a:t>    2. </a:t>
            </a:r>
            <a:r>
              <a:rPr lang="en-US" sz="3800" dirty="0" err="1"/>
              <a:t>ไร้สาย</a:t>
            </a:r>
            <a:endParaRPr sz="3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แต่ละชนิดมีความถี่ต่างกัน</a:t>
            </a:r>
            <a:r>
              <a:rPr lang="en-US" sz="3800" dirty="0"/>
              <a:t> </a:t>
            </a:r>
            <a:r>
              <a:rPr lang="en-US" sz="3800" dirty="0" err="1"/>
              <a:t>เรียกว่า</a:t>
            </a:r>
            <a:r>
              <a:rPr lang="en-US" sz="3800" dirty="0"/>
              <a:t> </a:t>
            </a:r>
            <a:endParaRPr sz="3800" dirty="0"/>
          </a:p>
        </p:txBody>
      </p:sp>
      <p:sp>
        <p:nvSpPr>
          <p:cNvPr id="120" name="Google Shape;120;p30"/>
          <p:cNvSpPr txBox="1"/>
          <p:nvPr/>
        </p:nvSpPr>
        <p:spPr>
          <a:xfrm>
            <a:off x="6134975" y="4102400"/>
            <a:ext cx="48162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/>
              <a:t>“Bandwidth”</a:t>
            </a:r>
            <a:endParaRPr sz="5500" b="1" dirty="0"/>
          </a:p>
        </p:txBody>
      </p:sp>
      <p:grpSp>
        <p:nvGrpSpPr>
          <p:cNvPr id="121" name="Google Shape;121;p30"/>
          <p:cNvGrpSpPr/>
          <p:nvPr/>
        </p:nvGrpSpPr>
        <p:grpSpPr>
          <a:xfrm>
            <a:off x="668085" y="2077401"/>
            <a:ext cx="4699556" cy="3688698"/>
            <a:chOff x="668085" y="2077401"/>
            <a:chExt cx="4699556" cy="3688698"/>
          </a:xfrm>
        </p:grpSpPr>
        <p:sp>
          <p:nvSpPr>
            <p:cNvPr id="122" name="Google Shape;122;p30"/>
            <p:cNvSpPr/>
            <p:nvPr/>
          </p:nvSpPr>
          <p:spPr>
            <a:xfrm>
              <a:off x="1359982" y="2656301"/>
              <a:ext cx="2594253" cy="1799963"/>
            </a:xfrm>
            <a:custGeom>
              <a:avLst/>
              <a:gdLst/>
              <a:ahLst/>
              <a:cxnLst/>
              <a:rect l="l" t="t" r="r" b="b"/>
              <a:pathLst>
                <a:path w="3857625" h="2676525" extrusionOk="0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30"/>
            <p:cNvGrpSpPr/>
            <p:nvPr/>
          </p:nvGrpSpPr>
          <p:grpSpPr>
            <a:xfrm>
              <a:off x="2043274" y="2974816"/>
              <a:ext cx="1275852" cy="1121771"/>
              <a:chOff x="3984056" y="4061300"/>
              <a:chExt cx="2122528" cy="1866197"/>
            </a:xfrm>
          </p:grpSpPr>
          <p:grpSp>
            <p:nvGrpSpPr>
              <p:cNvPr id="124" name="Google Shape;124;p30"/>
              <p:cNvGrpSpPr/>
              <p:nvPr/>
            </p:nvGrpSpPr>
            <p:grpSpPr>
              <a:xfrm>
                <a:off x="3984056" y="5359140"/>
                <a:ext cx="2049277" cy="568357"/>
                <a:chOff x="3622676" y="3492499"/>
                <a:chExt cx="2575763" cy="714375"/>
              </a:xfrm>
            </p:grpSpPr>
            <p:sp>
              <p:nvSpPr>
                <p:cNvPr id="125" name="Google Shape;125;p30"/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763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311" algn="b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30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30"/>
              <p:cNvGrpSpPr/>
              <p:nvPr/>
            </p:nvGrpSpPr>
            <p:grpSpPr>
              <a:xfrm>
                <a:off x="4035367" y="5083537"/>
                <a:ext cx="2071217" cy="442055"/>
                <a:chOff x="3644106" y="3130550"/>
                <a:chExt cx="2603340" cy="555625"/>
              </a:xfrm>
            </p:grpSpPr>
            <p:sp>
              <p:nvSpPr>
                <p:cNvPr id="128" name="Google Shape;128;p30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30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30"/>
              <p:cNvGrpSpPr/>
              <p:nvPr/>
            </p:nvGrpSpPr>
            <p:grpSpPr>
              <a:xfrm flipH="1">
                <a:off x="4155476" y="4711564"/>
                <a:ext cx="1753438" cy="486418"/>
                <a:chOff x="3622676" y="3492499"/>
                <a:chExt cx="2575177" cy="714375"/>
              </a:xfrm>
            </p:grpSpPr>
            <p:sp>
              <p:nvSpPr>
                <p:cNvPr id="131" name="Google Shape;131;p30"/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177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30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" name="Google Shape;133;p30"/>
              <p:cNvGrpSpPr/>
              <p:nvPr/>
            </p:nvGrpSpPr>
            <p:grpSpPr>
              <a:xfrm>
                <a:off x="4203817" y="4329839"/>
                <a:ext cx="1681422" cy="465772"/>
                <a:chOff x="3622676" y="3492499"/>
                <a:chExt cx="2578868" cy="714375"/>
              </a:xfrm>
            </p:grpSpPr>
            <p:sp>
              <p:nvSpPr>
                <p:cNvPr id="134" name="Google Shape;134;p30"/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868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0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" name="Google Shape;136;p30"/>
              <p:cNvGrpSpPr/>
              <p:nvPr/>
            </p:nvGrpSpPr>
            <p:grpSpPr>
              <a:xfrm>
                <a:off x="4117694" y="4061300"/>
                <a:ext cx="1832491" cy="391104"/>
                <a:chOff x="3644106" y="3130550"/>
                <a:chExt cx="2603340" cy="555625"/>
              </a:xfrm>
            </p:grpSpPr>
            <p:sp>
              <p:nvSpPr>
                <p:cNvPr id="137" name="Google Shape;137;p30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0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9" name="Google Shape;139;p30"/>
            <p:cNvSpPr/>
            <p:nvPr/>
          </p:nvSpPr>
          <p:spPr>
            <a:xfrm>
              <a:off x="668085" y="4549042"/>
              <a:ext cx="3952232" cy="1217057"/>
            </a:xfrm>
            <a:custGeom>
              <a:avLst/>
              <a:gdLst/>
              <a:ahLst/>
              <a:cxnLst/>
              <a:rect l="l" t="t" r="r" b="b"/>
              <a:pathLst>
                <a:path w="5876925" h="1809750" extrusionOk="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/>
              <a:ahLst/>
              <a:cxnLst/>
              <a:rect l="l" t="t" r="r" b="b"/>
              <a:pathLst>
                <a:path w="2652368" h="333742" extrusionOk="0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354140" y="5141372"/>
              <a:ext cx="621340" cy="153733"/>
            </a:xfrm>
            <a:custGeom>
              <a:avLst/>
              <a:gdLst/>
              <a:ahLst/>
              <a:cxnLst/>
              <a:rect l="l" t="t" r="r" b="b"/>
              <a:pathLst>
                <a:path w="923925" h="228600" extrusionOk="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2709333" y="2077401"/>
              <a:ext cx="2658308" cy="2754392"/>
            </a:xfrm>
            <a:custGeom>
              <a:avLst/>
              <a:gdLst/>
              <a:ahLst/>
              <a:cxnLst/>
              <a:rect l="l" t="t" r="r" b="b"/>
              <a:pathLst>
                <a:path w="3952875" h="4095750" extrusionOk="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/>
              <a:ahLst/>
              <a:cxnLst/>
              <a:rect l="l" t="t" r="r" b="b"/>
              <a:pathLst>
                <a:path w="439253" h="1392068" extrusionOk="0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>
                <a:solidFill>
                  <a:srgbClr val="836003"/>
                </a:solidFill>
              </a:rPr>
              <a:t>ตัวกลางในการสื่อสารข้อมูล: Media</a:t>
            </a:r>
            <a:endParaRPr sz="5100">
              <a:solidFill>
                <a:srgbClr val="836003"/>
              </a:solidFill>
            </a:endParaRPr>
          </a:p>
        </p:txBody>
      </p:sp>
      <p:grpSp>
        <p:nvGrpSpPr>
          <p:cNvPr id="149" name="Google Shape;149;p31"/>
          <p:cNvGrpSpPr/>
          <p:nvPr/>
        </p:nvGrpSpPr>
        <p:grpSpPr>
          <a:xfrm>
            <a:off x="668085" y="1394376"/>
            <a:ext cx="4699556" cy="3688698"/>
            <a:chOff x="668085" y="2077401"/>
            <a:chExt cx="4699556" cy="3688698"/>
          </a:xfrm>
        </p:grpSpPr>
        <p:sp>
          <p:nvSpPr>
            <p:cNvPr id="150" name="Google Shape;150;p31"/>
            <p:cNvSpPr/>
            <p:nvPr/>
          </p:nvSpPr>
          <p:spPr>
            <a:xfrm>
              <a:off x="1359982" y="2656301"/>
              <a:ext cx="2594253" cy="1799963"/>
            </a:xfrm>
            <a:custGeom>
              <a:avLst/>
              <a:gdLst/>
              <a:ahLst/>
              <a:cxnLst/>
              <a:rect l="l" t="t" r="r" b="b"/>
              <a:pathLst>
                <a:path w="3857625" h="2676525" extrusionOk="0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31"/>
            <p:cNvGrpSpPr/>
            <p:nvPr/>
          </p:nvGrpSpPr>
          <p:grpSpPr>
            <a:xfrm>
              <a:off x="2043274" y="2974816"/>
              <a:ext cx="1275852" cy="1121771"/>
              <a:chOff x="3984056" y="4061300"/>
              <a:chExt cx="2122528" cy="1866197"/>
            </a:xfrm>
          </p:grpSpPr>
          <p:grpSp>
            <p:nvGrpSpPr>
              <p:cNvPr id="152" name="Google Shape;152;p31"/>
              <p:cNvGrpSpPr/>
              <p:nvPr/>
            </p:nvGrpSpPr>
            <p:grpSpPr>
              <a:xfrm>
                <a:off x="3984056" y="5359140"/>
                <a:ext cx="2049277" cy="568357"/>
                <a:chOff x="3622676" y="3492499"/>
                <a:chExt cx="2575763" cy="714375"/>
              </a:xfrm>
            </p:grpSpPr>
            <p:sp>
              <p:nvSpPr>
                <p:cNvPr id="153" name="Google Shape;153;p31"/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763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311" algn="b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31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5" name="Google Shape;155;p31"/>
              <p:cNvGrpSpPr/>
              <p:nvPr/>
            </p:nvGrpSpPr>
            <p:grpSpPr>
              <a:xfrm>
                <a:off x="4035367" y="5083537"/>
                <a:ext cx="2071217" cy="442055"/>
                <a:chOff x="3644106" y="3130550"/>
                <a:chExt cx="2603340" cy="555625"/>
              </a:xfrm>
            </p:grpSpPr>
            <p:sp>
              <p:nvSpPr>
                <p:cNvPr id="156" name="Google Shape;156;p31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31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" name="Google Shape;158;p31"/>
              <p:cNvGrpSpPr/>
              <p:nvPr/>
            </p:nvGrpSpPr>
            <p:grpSpPr>
              <a:xfrm flipH="1">
                <a:off x="4155476" y="4711564"/>
                <a:ext cx="1753438" cy="486418"/>
                <a:chOff x="3622676" y="3492499"/>
                <a:chExt cx="2575177" cy="714375"/>
              </a:xfrm>
            </p:grpSpPr>
            <p:sp>
              <p:nvSpPr>
                <p:cNvPr id="159" name="Google Shape;159;p31"/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5177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31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1" name="Google Shape;161;p31"/>
              <p:cNvGrpSpPr/>
              <p:nvPr/>
            </p:nvGrpSpPr>
            <p:grpSpPr>
              <a:xfrm>
                <a:off x="4203817" y="4329839"/>
                <a:ext cx="1681422" cy="465772"/>
                <a:chOff x="3622676" y="3492499"/>
                <a:chExt cx="2578868" cy="714375"/>
              </a:xfrm>
            </p:grpSpPr>
            <p:sp>
              <p:nvSpPr>
                <p:cNvPr id="162" name="Google Shape;162;p31"/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868" h="714375" extrusionOk="0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31"/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321543" extrusionOk="0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4" name="Google Shape;164;p31"/>
              <p:cNvGrpSpPr/>
              <p:nvPr/>
            </p:nvGrpSpPr>
            <p:grpSpPr>
              <a:xfrm>
                <a:off x="4117694" y="4061300"/>
                <a:ext cx="1832491" cy="391104"/>
                <a:chOff x="3644106" y="3130550"/>
                <a:chExt cx="2603340" cy="555625"/>
              </a:xfrm>
            </p:grpSpPr>
            <p:sp>
              <p:nvSpPr>
                <p:cNvPr id="165" name="Google Shape;165;p31"/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340" h="555625" extrusionOk="0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31"/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684" h="383382" extrusionOk="0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8100000" algn="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7" name="Google Shape;167;p31"/>
            <p:cNvSpPr/>
            <p:nvPr/>
          </p:nvSpPr>
          <p:spPr>
            <a:xfrm>
              <a:off x="668085" y="4549042"/>
              <a:ext cx="3952232" cy="1217057"/>
            </a:xfrm>
            <a:custGeom>
              <a:avLst/>
              <a:gdLst/>
              <a:ahLst/>
              <a:cxnLst/>
              <a:rect l="l" t="t" r="r" b="b"/>
              <a:pathLst>
                <a:path w="5876925" h="1809750" extrusionOk="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/>
              <a:ahLst/>
              <a:cxnLst/>
              <a:rect l="l" t="t" r="r" b="b"/>
              <a:pathLst>
                <a:path w="2652368" h="333742" extrusionOk="0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354140" y="5141372"/>
              <a:ext cx="621340" cy="153733"/>
            </a:xfrm>
            <a:custGeom>
              <a:avLst/>
              <a:gdLst/>
              <a:ahLst/>
              <a:cxnLst/>
              <a:rect l="l" t="t" r="r" b="b"/>
              <a:pathLst>
                <a:path w="923925" h="228600" extrusionOk="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rgbClr val="C490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709333" y="2077401"/>
              <a:ext cx="2658308" cy="2754392"/>
            </a:xfrm>
            <a:custGeom>
              <a:avLst/>
              <a:gdLst/>
              <a:ahLst/>
              <a:cxnLst/>
              <a:rect l="l" t="t" r="r" b="b"/>
              <a:pathLst>
                <a:path w="3952875" h="4095750" extrusionOk="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/>
              <a:ahLst/>
              <a:cxnLst/>
              <a:rect l="l" t="t" r="r" b="b"/>
              <a:pathLst>
                <a:path w="439253" h="1392068" extrusionOk="0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1"/>
          <p:cNvSpPr txBox="1"/>
          <p:nvPr/>
        </p:nvSpPr>
        <p:spPr>
          <a:xfrm>
            <a:off x="5810850" y="1527738"/>
            <a:ext cx="58341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ความถี่ของช่องสัญญาณจะเป็นตัวกำหนดความจุของข้อมูลที่ส่งไปในช่วงเวลาหนึ่ง มีหน่วยเป็น</a:t>
            </a:r>
            <a:endParaRPr sz="3800"/>
          </a:p>
        </p:txBody>
      </p:sp>
      <p:sp>
        <p:nvSpPr>
          <p:cNvPr id="173" name="Google Shape;173;p31"/>
          <p:cNvSpPr txBox="1"/>
          <p:nvPr/>
        </p:nvSpPr>
        <p:spPr>
          <a:xfrm>
            <a:off x="3580950" y="4098213"/>
            <a:ext cx="82746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/>
              <a:t>บิดต่อวินาที</a:t>
            </a:r>
            <a:endParaRPr sz="5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/>
              <a:t>( Bits per second : bps )</a:t>
            </a:r>
            <a:endParaRPr sz="5500" b="1"/>
          </a:p>
        </p:txBody>
      </p:sp>
      <p:sp>
        <p:nvSpPr>
          <p:cNvPr id="174" name="Google Shape;174;p31"/>
          <p:cNvSpPr txBox="1"/>
          <p:nvPr/>
        </p:nvSpPr>
        <p:spPr>
          <a:xfrm>
            <a:off x="3244500" y="3831888"/>
            <a:ext cx="89475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“                ”</a:t>
            </a:r>
            <a:endParaRPr sz="9600"/>
          </a:p>
        </p:txBody>
      </p:sp>
      <p:sp>
        <p:nvSpPr>
          <p:cNvPr id="175" name="Google Shape;175;p31"/>
          <p:cNvSpPr txBox="1"/>
          <p:nvPr/>
        </p:nvSpPr>
        <p:spPr>
          <a:xfrm>
            <a:off x="4781100" y="6133800"/>
            <a:ext cx="7074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แบนด์วิธสูงก็จะรับส่งข้อมูลได้มาก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</a:t>
            </a:r>
            <a:r>
              <a:rPr lang="th-TH" sz="5100" dirty="0">
                <a:solidFill>
                  <a:srgbClr val="836003"/>
                </a:solidFill>
              </a:rPr>
              <a:t>ใช้สาย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323525" y="2487425"/>
            <a:ext cx="7178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 </a:t>
            </a:r>
            <a:r>
              <a:rPr lang="en-US" sz="3800" dirty="0" err="1"/>
              <a:t>เหมาะกับระยะสั้น</a:t>
            </a:r>
            <a:endParaRPr sz="3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มีทั้งแบบฉนวนหุ้มและไม่มีฉนวนหุ้ม</a:t>
            </a:r>
            <a:endParaRPr sz="3800" dirty="0"/>
          </a:p>
        </p:txBody>
      </p:sp>
      <p:sp>
        <p:nvSpPr>
          <p:cNvPr id="182" name="Google Shape;182;p32"/>
          <p:cNvSpPr txBox="1"/>
          <p:nvPr/>
        </p:nvSpPr>
        <p:spPr>
          <a:xfrm>
            <a:off x="196325" y="1357025"/>
            <a:ext cx="828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มีสายคู่ตีเกลียว ( Twisted - pair )</a:t>
            </a:r>
            <a:endParaRPr sz="4200" b="1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919">
            <a:off x="4612114" y="4198237"/>
            <a:ext cx="5526364" cy="33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/>
          <p:nvPr/>
        </p:nvSpPr>
        <p:spPr>
          <a:xfrm>
            <a:off x="7481983" y="1630192"/>
            <a:ext cx="4054800" cy="4054800"/>
          </a:xfrm>
          <a:prstGeom prst="ellipse">
            <a:avLst/>
          </a:prstGeom>
          <a:solidFill>
            <a:srgbClr val="FEF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9649632" y="2630699"/>
            <a:ext cx="1622148" cy="2582345"/>
          </a:xfrm>
          <a:custGeom>
            <a:avLst/>
            <a:gdLst/>
            <a:ahLst/>
            <a:cxnLst/>
            <a:rect l="l" t="t" r="r" b="b"/>
            <a:pathLst>
              <a:path w="1136356" h="1808998" extrusionOk="0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7863801" y="2635550"/>
            <a:ext cx="1442717" cy="2572645"/>
          </a:xfrm>
          <a:custGeom>
            <a:avLst/>
            <a:gdLst/>
            <a:ahLst/>
            <a:cxnLst/>
            <a:rect l="l" t="t" r="r" b="b"/>
            <a:pathLst>
              <a:path w="1010660" h="1802203" extrusionOk="0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th-TH" sz="5100" dirty="0">
                <a:solidFill>
                  <a:srgbClr val="836003"/>
                </a:solidFill>
              </a:rPr>
              <a:t>ตัวกลางแบบใช้สาย</a:t>
            </a:r>
            <a:endParaRPr lang="en-US" sz="5100" dirty="0">
              <a:solidFill>
                <a:srgbClr val="836003"/>
              </a:solidFill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323525" y="2487425"/>
            <a:ext cx="7318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คล้ายสายทีวี</a:t>
            </a:r>
            <a:r>
              <a:rPr lang="en-US" sz="3800" dirty="0"/>
              <a:t> </a:t>
            </a:r>
            <a:r>
              <a:rPr lang="en-US" sz="3800" dirty="0" err="1"/>
              <a:t>มีราคาแพง</a:t>
            </a:r>
            <a:endParaRPr sz="3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ป้องกันคลื่นรบกวนได้ดี</a:t>
            </a:r>
            <a:r>
              <a:rPr lang="en-US" sz="3800" dirty="0"/>
              <a:t> </a:t>
            </a:r>
            <a:endParaRPr sz="3800" dirty="0"/>
          </a:p>
        </p:txBody>
      </p:sp>
      <p:sp>
        <p:nvSpPr>
          <p:cNvPr id="193" name="Google Shape;193;p33"/>
          <p:cNvSpPr txBox="1"/>
          <p:nvPr/>
        </p:nvSpPr>
        <p:spPr>
          <a:xfrm>
            <a:off x="0" y="1357025"/>
            <a:ext cx="8483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สายโคแอกเชียล ( Coaxial Cable )</a:t>
            </a:r>
            <a:endParaRPr sz="4200" b="1"/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t="25195" b="20018"/>
          <a:stretch/>
        </p:blipFill>
        <p:spPr>
          <a:xfrm>
            <a:off x="-794900" y="4345625"/>
            <a:ext cx="9555353" cy="25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/>
          <p:nvPr/>
        </p:nvSpPr>
        <p:spPr>
          <a:xfrm>
            <a:off x="7634383" y="1782592"/>
            <a:ext cx="4054800" cy="4054800"/>
          </a:xfrm>
          <a:prstGeom prst="ellipse">
            <a:avLst/>
          </a:prstGeom>
          <a:solidFill>
            <a:srgbClr val="FEF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/>
          <p:nvPr/>
        </p:nvSpPr>
        <p:spPr>
          <a:xfrm>
            <a:off x="9802032" y="2783099"/>
            <a:ext cx="1622148" cy="2582345"/>
          </a:xfrm>
          <a:custGeom>
            <a:avLst/>
            <a:gdLst/>
            <a:ahLst/>
            <a:cxnLst/>
            <a:rect l="l" t="t" r="r" b="b"/>
            <a:pathLst>
              <a:path w="1136356" h="1808998" extrusionOk="0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8016201" y="2787950"/>
            <a:ext cx="1442717" cy="2572645"/>
          </a:xfrm>
          <a:custGeom>
            <a:avLst/>
            <a:gdLst/>
            <a:ahLst/>
            <a:cxnLst/>
            <a:rect l="l" t="t" r="r" b="b"/>
            <a:pathLst>
              <a:path w="1010660" h="1802203" extrusionOk="0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</a:t>
            </a:r>
            <a:r>
              <a:rPr lang="th-TH" sz="5100" dirty="0">
                <a:solidFill>
                  <a:srgbClr val="836003"/>
                </a:solidFill>
              </a:rPr>
              <a:t>ใช้สาย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323525" y="2487425"/>
            <a:ext cx="7178400" cy="18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ใช้แสงในการนำข้อมูลผ่านท่อนำแสง ส่งข้อมูลไว ราคาแพง สัญญาณรบกวนต่ำ</a:t>
            </a:r>
            <a:endParaRPr sz="38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25" y="3812875"/>
            <a:ext cx="6083850" cy="36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/>
          <p:nvPr/>
        </p:nvSpPr>
        <p:spPr>
          <a:xfrm>
            <a:off x="7634383" y="1782592"/>
            <a:ext cx="4054800" cy="4054800"/>
          </a:xfrm>
          <a:prstGeom prst="ellipse">
            <a:avLst/>
          </a:prstGeom>
          <a:solidFill>
            <a:srgbClr val="FEF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9802032" y="2783099"/>
            <a:ext cx="1622148" cy="2582345"/>
          </a:xfrm>
          <a:custGeom>
            <a:avLst/>
            <a:gdLst/>
            <a:ahLst/>
            <a:cxnLst/>
            <a:rect l="l" t="t" r="r" b="b"/>
            <a:pathLst>
              <a:path w="1136356" h="1808998" extrusionOk="0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8016201" y="2787950"/>
            <a:ext cx="1442717" cy="2572645"/>
          </a:xfrm>
          <a:custGeom>
            <a:avLst/>
            <a:gdLst/>
            <a:ahLst/>
            <a:cxnLst/>
            <a:rect l="l" t="t" r="r" b="b"/>
            <a:pathLst>
              <a:path w="1010660" h="1802203" extrusionOk="0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152400" y="1509425"/>
            <a:ext cx="8806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สายไฟเบอร์ออปติก ( Fiber - Optic )</a:t>
            </a:r>
            <a:endParaRPr sz="4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100" dirty="0" err="1">
                <a:solidFill>
                  <a:srgbClr val="836003"/>
                </a:solidFill>
              </a:rPr>
              <a:t>ตัวกลางแบบไร้สาย</a:t>
            </a:r>
            <a:endParaRPr sz="5100" dirty="0">
              <a:solidFill>
                <a:srgbClr val="836003"/>
              </a:solidFill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323525" y="2487425"/>
            <a:ext cx="70062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ใช้ในการส่งข้อมูลระยะใกล้ๆ เช่น remote control , วิทยุ , ทีวี 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มีความถี่สั้น ช่องทางสื่อสารน้อย ความเร็วประมาณ 4 - 16 Mbps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ทะลุผ่านวัตถุไม่ได้ ต้องวางแนวเส้นตรงไม่เกิน 1 - 2 เมตร</a:t>
            </a:r>
            <a:endParaRPr sz="3800"/>
          </a:p>
        </p:txBody>
      </p:sp>
      <p:sp>
        <p:nvSpPr>
          <p:cNvPr id="215" name="Google Shape;215;p35"/>
          <p:cNvSpPr txBox="1"/>
          <p:nvPr/>
        </p:nvSpPr>
        <p:spPr>
          <a:xfrm>
            <a:off x="0" y="1409175"/>
            <a:ext cx="7711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อินฟราเรด</a:t>
            </a:r>
            <a:endParaRPr sz="5000" b="1"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300" y="1792675"/>
            <a:ext cx="4790401" cy="438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 BURGE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564</Words>
  <Application>Microsoft Office PowerPoint</Application>
  <PresentationFormat>Widescreen</PresentationFormat>
  <Paragraphs>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Charmonman</vt:lpstr>
      <vt:lpstr>Cover and End Slide Master</vt:lpstr>
      <vt:lpstr>Section Break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Sampan</dc:creator>
  <cp:lastModifiedBy>sampansu1139@gmail.com</cp:lastModifiedBy>
  <cp:revision>8</cp:revision>
  <dcterms:modified xsi:type="dcterms:W3CDTF">2020-09-15T03:40:56Z</dcterms:modified>
</cp:coreProperties>
</file>